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3"/>
  </p:notesMasterIdLst>
  <p:sldIdLst>
    <p:sldId id="342" r:id="rId5"/>
    <p:sldId id="354" r:id="rId6"/>
    <p:sldId id="351" r:id="rId7"/>
    <p:sldId id="355" r:id="rId8"/>
    <p:sldId id="352" r:id="rId9"/>
    <p:sldId id="356" r:id="rId10"/>
    <p:sldId id="357" r:id="rId11"/>
    <p:sldId id="358" r:id="rId12"/>
    <p:sldId id="359" r:id="rId13"/>
    <p:sldId id="360" r:id="rId14"/>
    <p:sldId id="348" r:id="rId15"/>
    <p:sldId id="361" r:id="rId16"/>
    <p:sldId id="362" r:id="rId17"/>
    <p:sldId id="366" r:id="rId18"/>
    <p:sldId id="363" r:id="rId19"/>
    <p:sldId id="364" r:id="rId20"/>
    <p:sldId id="365" r:id="rId21"/>
    <p:sldId id="350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8CBF"/>
    <a:srgbClr val="05202E"/>
    <a:srgbClr val="FFFFFF"/>
    <a:srgbClr val="0515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C5D98B2-3F1B-4E51-827A-D00C36BB769C}" v="20" dt="2023-06-02T17:27:33.13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5646"/>
  </p:normalViewPr>
  <p:slideViewPr>
    <p:cSldViewPr snapToGrid="0" snapToObjects="1" showGuides="1">
      <p:cViewPr>
        <p:scale>
          <a:sx n="75" d="100"/>
          <a:sy n="75" d="100"/>
        </p:scale>
        <p:origin x="540" y="-5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B3339F-6CEA-4641-BE08-40DAFD6FCF25}" type="datetimeFigureOut">
              <a:rPr lang="en-US" smtClean="0"/>
              <a:t>6/3/2023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F75CB5-5666-5049-9AE0-38EFD385C2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5626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74183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15146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98113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1707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27431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59143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14">
            <a:extLst>
              <a:ext uri="{FF2B5EF4-FFF2-40B4-BE49-F238E27FC236}">
                <a16:creationId xmlns:a16="http://schemas.microsoft.com/office/drawing/2014/main" id="{F6856948-14CB-159E-5A7C-80A0115641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0" y="0"/>
            <a:ext cx="12192000" cy="6832599"/>
          </a:xfrm>
          <a:prstGeom prst="rect">
            <a:avLst/>
          </a:prstGeom>
        </p:spPr>
      </p:pic>
      <p:pic>
        <p:nvPicPr>
          <p:cNvPr id="9" name="Content Placeholder 14">
            <a:extLst>
              <a:ext uri="{FF2B5EF4-FFF2-40B4-BE49-F238E27FC236}">
                <a16:creationId xmlns:a16="http://schemas.microsoft.com/office/drawing/2014/main" id="{7FFF1F47-49A0-3608-5C50-3C57415465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0901" t="2692" r="9005" b="2173"/>
          <a:stretch/>
        </p:blipFill>
        <p:spPr>
          <a:xfrm>
            <a:off x="-3" y="37"/>
            <a:ext cx="12192000" cy="68538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462FF1-D97D-8505-FE7F-8B2DB411A8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527164"/>
            <a:ext cx="12191998" cy="1323440"/>
          </a:xfrm>
        </p:spPr>
        <p:txBody>
          <a:bodyPr>
            <a:noAutofit/>
          </a:bodyPr>
          <a:lstStyle>
            <a:lvl1pPr algn="ctr">
              <a:defRPr sz="6000" kern="1200" spc="2200" baseline="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58B9CAE2-F3DD-D6D3-96C8-D947A41177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" y="3558868"/>
            <a:ext cx="12191997" cy="781119"/>
          </a:xfrm>
        </p:spPr>
        <p:txBody>
          <a:bodyPr>
            <a:noAutofit/>
          </a:bodyPr>
          <a:lstStyle>
            <a:lvl1pPr marL="0" indent="0" algn="ctr">
              <a:buNone/>
              <a:defRPr sz="4000" b="0" i="0" spc="1800" baseline="0">
                <a:solidFill>
                  <a:schemeClr val="bg1"/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subtitle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07BA9FA4-8138-9E88-1DA3-FE01F5672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5532550"/>
            <a:ext cx="12192000" cy="1323440"/>
          </a:xfrm>
          <a:solidFill>
            <a:schemeClr val="tx1">
              <a:alpha val="61961"/>
            </a:schemeClr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60000"/>
              </a:lnSpc>
              <a:buNone/>
              <a:defRPr sz="2000" b="0" i="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</p:spTree>
    <p:extLst>
      <p:ext uri="{BB962C8B-B14F-4D97-AF65-F5344CB8AC3E}">
        <p14:creationId xmlns:p14="http://schemas.microsoft.com/office/powerpoint/2010/main" val="41193215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Content Placeholder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5845" y="-6350"/>
            <a:ext cx="7732295" cy="685386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5F19E97-D266-0158-DB58-8B80C6AE8445}"/>
              </a:ext>
            </a:extLst>
          </p:cNvPr>
          <p:cNvSpPr/>
          <p:nvPr userDrawn="1"/>
        </p:nvSpPr>
        <p:spPr>
          <a:xfrm>
            <a:off x="-1" y="0"/>
            <a:ext cx="8784040" cy="685915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3661" y="1052108"/>
            <a:ext cx="6910627" cy="1164882"/>
          </a:xfrm>
        </p:spPr>
        <p:txBody>
          <a:bodyPr anchor="b">
            <a:noAutofit/>
          </a:bodyPr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AEE2076-2104-00E8-4FC5-D2D1939662A8}"/>
              </a:ext>
            </a:extLst>
          </p:cNvPr>
          <p:cNvSpPr/>
          <p:nvPr userDrawn="1"/>
        </p:nvSpPr>
        <p:spPr>
          <a:xfrm>
            <a:off x="1876516" y="842493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29EA78E-CF91-A313-1EA3-1B737189BE6A}"/>
              </a:ext>
            </a:extLst>
          </p:cNvPr>
          <p:cNvSpPr/>
          <p:nvPr userDrawn="1"/>
        </p:nvSpPr>
        <p:spPr>
          <a:xfrm>
            <a:off x="3272500" y="5713197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BC4BAB7B-AB4F-FB57-387C-7A8618043E2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025623" y="2530837"/>
            <a:ext cx="6888665" cy="961087"/>
          </a:xfrm>
        </p:spPr>
        <p:txBody>
          <a:bodyPr>
            <a:noAutofit/>
          </a:bodyPr>
          <a:lstStyle>
            <a:lvl1pPr>
              <a:lnSpc>
                <a:spcPct val="140000"/>
              </a:lnSpc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7512376E-E81C-EEBC-A5F9-53785637088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25624" y="3617963"/>
            <a:ext cx="6888665" cy="2241805"/>
          </a:xfrm>
        </p:spPr>
        <p:txBody>
          <a:bodyPr anchor="t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 sz="1600">
                <a:solidFill>
                  <a:schemeClr val="bg1"/>
                </a:solidFill>
                <a:latin typeface="+mn-lt"/>
                <a:cs typeface="Biome" panose="020B0503030204020804" pitchFamily="34" charset="0"/>
              </a:defRPr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67E9B3C-3EC9-30D0-6EEC-FFD2F1067447}"/>
              </a:ext>
            </a:extLst>
          </p:cNvPr>
          <p:cNvCxnSpPr>
            <a:cxnSpLocks/>
          </p:cNvCxnSpPr>
          <p:nvPr userDrawn="1"/>
        </p:nvCxnSpPr>
        <p:spPr>
          <a:xfrm>
            <a:off x="-12590" y="2359726"/>
            <a:ext cx="532008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CB971EAC-E57B-EF86-ED6F-AE35987CD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8A0ED8DF-4F9C-BDFE-68ED-49B03A544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44BC0460-E5E3-23E3-6335-36CF4BEB87F3}"/>
              </a:ext>
            </a:extLst>
          </p:cNvPr>
          <p:cNvSpPr/>
          <p:nvPr userDrawn="1"/>
        </p:nvSpPr>
        <p:spPr>
          <a:xfrm>
            <a:off x="2360199" y="596691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66623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E699CB90-DCF5-D9AC-0A86-1E02CB3418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8000"/>
          </a:blip>
          <a:srcRect/>
          <a:stretch/>
        </p:blipFill>
        <p:spPr>
          <a:xfrm>
            <a:off x="0" y="11089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0ADD8375-FF36-FC51-FBBD-A4EBCE6D932A}"/>
              </a:ext>
            </a:extLst>
          </p:cNvPr>
          <p:cNvSpPr/>
          <p:nvPr userDrawn="1"/>
        </p:nvSpPr>
        <p:spPr>
          <a:xfrm>
            <a:off x="322118" y="365124"/>
            <a:ext cx="11547765" cy="6237287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365125"/>
            <a:ext cx="10515601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70A684CF-D752-D358-B0D4-0DA2FFB2C78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09530" y="2220319"/>
            <a:ext cx="8845828" cy="929026"/>
          </a:xfrm>
        </p:spPr>
        <p:txBody>
          <a:bodyPr anchor="t">
            <a:noAutofit/>
          </a:bodyPr>
          <a:lstStyle>
            <a:lvl1pPr marL="0" indent="0" algn="ctr">
              <a:lnSpc>
                <a:spcPct val="140000"/>
              </a:lnSpc>
              <a:buFontTx/>
              <a:buNone/>
              <a:defRPr sz="16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9C04702-97CE-9583-8282-DF8500E5ABEF}"/>
              </a:ext>
            </a:extLst>
          </p:cNvPr>
          <p:cNvCxnSpPr>
            <a:cxnSpLocks/>
          </p:cNvCxnSpPr>
          <p:nvPr userDrawn="1"/>
        </p:nvCxnSpPr>
        <p:spPr>
          <a:xfrm>
            <a:off x="4451205" y="3330985"/>
            <a:ext cx="0" cy="1774795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6439E47-02A2-4A4F-1E4A-5DF22C90533A}"/>
              </a:ext>
            </a:extLst>
          </p:cNvPr>
          <p:cNvCxnSpPr>
            <a:cxnSpLocks/>
          </p:cNvCxnSpPr>
          <p:nvPr userDrawn="1"/>
        </p:nvCxnSpPr>
        <p:spPr>
          <a:xfrm>
            <a:off x="7756108" y="3330985"/>
            <a:ext cx="0" cy="1774795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1ABCF599-DE3A-3924-1B55-8986557F7D6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1557437" y="3360802"/>
            <a:ext cx="2522391" cy="1721355"/>
          </a:xfrm>
        </p:spPr>
        <p:txBody>
          <a:bodyPr anchor="ctr">
            <a:noAutofit/>
          </a:bodyPr>
          <a:lstStyle>
            <a:lvl1pPr algn="ctr"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95711A8B-0B07-4705-5569-EA1C5E3964C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4800601" y="3358082"/>
            <a:ext cx="2587137" cy="1721355"/>
          </a:xfrm>
        </p:spPr>
        <p:txBody>
          <a:bodyPr anchor="ctr">
            <a:noAutofit/>
          </a:bodyPr>
          <a:lstStyle>
            <a:lvl1pPr algn="ctr"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18BA5EC5-6267-42DB-3068-781F4FBA335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125381" y="3360802"/>
            <a:ext cx="2587137" cy="1721355"/>
          </a:xfrm>
        </p:spPr>
        <p:txBody>
          <a:bodyPr anchor="ctr">
            <a:noAutofit/>
          </a:bodyPr>
          <a:lstStyle>
            <a:lvl1pPr algn="ctr"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2E394DBB-1E16-C49F-3143-1C827302D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CE982166-168E-4452-AD77-7BDE30E28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Graphic 12">
            <a:extLst>
              <a:ext uri="{FF2B5EF4-FFF2-40B4-BE49-F238E27FC236}">
                <a16:creationId xmlns:a16="http://schemas.microsoft.com/office/drawing/2014/main" id="{33860DCC-9F93-1344-72B0-356F9A045A3A}"/>
              </a:ext>
            </a:extLst>
          </p:cNvPr>
          <p:cNvSpPr/>
          <p:nvPr userDrawn="1"/>
        </p:nvSpPr>
        <p:spPr>
          <a:xfrm>
            <a:off x="873270" y="3931194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Graphic 15">
            <a:extLst>
              <a:ext uri="{FF2B5EF4-FFF2-40B4-BE49-F238E27FC236}">
                <a16:creationId xmlns:a16="http://schemas.microsoft.com/office/drawing/2014/main" id="{1ABE433E-FA5E-3262-5CAB-46DED868AF63}"/>
              </a:ext>
            </a:extLst>
          </p:cNvPr>
          <p:cNvSpPr/>
          <p:nvPr userDrawn="1"/>
        </p:nvSpPr>
        <p:spPr>
          <a:xfrm>
            <a:off x="10658835" y="2022227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6" name="Graphic 15">
            <a:extLst>
              <a:ext uri="{FF2B5EF4-FFF2-40B4-BE49-F238E27FC236}">
                <a16:creationId xmlns:a16="http://schemas.microsoft.com/office/drawing/2014/main" id="{67D7C421-15EE-D350-36FE-97825F63A2BA}"/>
              </a:ext>
            </a:extLst>
          </p:cNvPr>
          <p:cNvSpPr/>
          <p:nvPr userDrawn="1"/>
        </p:nvSpPr>
        <p:spPr>
          <a:xfrm>
            <a:off x="8496299" y="5218771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90304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1E869C67-E833-BD41-7743-D6450600B9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39000"/>
          </a:blip>
          <a:srcRect l="30375" t="11383" b="18991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5F27405-A048-8186-4834-FCBC24391D91}"/>
              </a:ext>
            </a:extLst>
          </p:cNvPr>
          <p:cNvSpPr/>
          <p:nvPr userDrawn="1"/>
        </p:nvSpPr>
        <p:spPr>
          <a:xfrm>
            <a:off x="532" y="11284"/>
            <a:ext cx="12192000" cy="684532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370" y="365125"/>
            <a:ext cx="10515601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Text Placeholder 19">
            <a:extLst>
              <a:ext uri="{FF2B5EF4-FFF2-40B4-BE49-F238E27FC236}">
                <a16:creationId xmlns:a16="http://schemas.microsoft.com/office/drawing/2014/main" id="{416EC7F6-3F25-98AA-EA20-A759C49841A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828739" y="2714455"/>
            <a:ext cx="3953594" cy="509671"/>
          </a:xfrm>
        </p:spPr>
        <p:txBody>
          <a:bodyPr anchor="ctr">
            <a:noAutofit/>
          </a:bodyPr>
          <a:lstStyle>
            <a:lvl1pPr>
              <a:defRPr sz="2000" spc="300"/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0" name="Text Placeholder 19">
            <a:extLst>
              <a:ext uri="{FF2B5EF4-FFF2-40B4-BE49-F238E27FC236}">
                <a16:creationId xmlns:a16="http://schemas.microsoft.com/office/drawing/2014/main" id="{59A4D373-2403-6A05-1927-144387611C2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966224" y="2700810"/>
            <a:ext cx="3911982" cy="523316"/>
          </a:xfrm>
        </p:spPr>
        <p:txBody>
          <a:bodyPr anchor="ctr">
            <a:noAutofit/>
          </a:bodyPr>
          <a:lstStyle>
            <a:lvl1pPr>
              <a:defRPr sz="2000" spc="300"/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2003C5A-BF21-DE87-0ED1-3E2D0F32B5D8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1864931" y="3448050"/>
            <a:ext cx="3911982" cy="2307568"/>
          </a:xfrm>
        </p:spPr>
        <p:txBody>
          <a:bodyPr/>
          <a:lstStyle>
            <a:lvl1pPr marL="283464" indent="-283464">
              <a:buClr>
                <a:schemeClr val="accent6"/>
              </a:buClr>
              <a:buFont typeface="Arial" panose="020B0604020202020204" pitchFamily="34" charset="0"/>
              <a:buChar char="•"/>
              <a:defRPr sz="1600" spc="20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defRPr sz="1600"/>
            </a:lvl2pPr>
            <a:lvl3pPr marL="859536" indent="-283464">
              <a:defRPr sz="1600"/>
            </a:lvl3pPr>
            <a:lvl4pPr marL="1152144">
              <a:defRPr sz="16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6966224" y="3448050"/>
            <a:ext cx="3911982" cy="2307568"/>
          </a:xfrm>
        </p:spPr>
        <p:txBody>
          <a:bodyPr/>
          <a:lstStyle>
            <a:lvl1pPr marL="283464" indent="-283464">
              <a:buClr>
                <a:schemeClr val="accent6"/>
              </a:buClr>
              <a:buFont typeface="Arial" panose="020B0604020202020204" pitchFamily="34" charset="0"/>
              <a:buChar char="•"/>
              <a:defRPr sz="1600" spc="20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defRPr sz="1600"/>
            </a:lvl2pPr>
            <a:lvl3pPr marL="859536" indent="-283464">
              <a:defRPr sz="1600"/>
            </a:lvl3pPr>
            <a:lvl4pPr marL="1152144">
              <a:defRPr sz="16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1" name="Graphic 15">
            <a:extLst>
              <a:ext uri="{FF2B5EF4-FFF2-40B4-BE49-F238E27FC236}">
                <a16:creationId xmlns:a16="http://schemas.microsoft.com/office/drawing/2014/main" id="{FFDFB3E1-7148-2A79-2224-9A66EE89CDB3}"/>
              </a:ext>
            </a:extLst>
          </p:cNvPr>
          <p:cNvSpPr/>
          <p:nvPr userDrawn="1"/>
        </p:nvSpPr>
        <p:spPr>
          <a:xfrm>
            <a:off x="10521648" y="5608449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42" name="Graphic 15">
            <a:extLst>
              <a:ext uri="{FF2B5EF4-FFF2-40B4-BE49-F238E27FC236}">
                <a16:creationId xmlns:a16="http://schemas.microsoft.com/office/drawing/2014/main" id="{4D2D79B7-4A68-FA5E-D644-77D4216A8149}"/>
              </a:ext>
            </a:extLst>
          </p:cNvPr>
          <p:cNvSpPr/>
          <p:nvPr userDrawn="1"/>
        </p:nvSpPr>
        <p:spPr>
          <a:xfrm>
            <a:off x="10981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44" name="Graphic 12">
            <a:extLst>
              <a:ext uri="{FF2B5EF4-FFF2-40B4-BE49-F238E27FC236}">
                <a16:creationId xmlns:a16="http://schemas.microsoft.com/office/drawing/2014/main" id="{09257FA7-91DE-7D44-90E4-63C9DFA962D4}"/>
              </a:ext>
            </a:extLst>
          </p:cNvPr>
          <p:cNvSpPr/>
          <p:nvPr userDrawn="1"/>
        </p:nvSpPr>
        <p:spPr>
          <a:xfrm>
            <a:off x="1306906" y="3837599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Graphic 12">
            <a:extLst>
              <a:ext uri="{FF2B5EF4-FFF2-40B4-BE49-F238E27FC236}">
                <a16:creationId xmlns:a16="http://schemas.microsoft.com/office/drawing/2014/main" id="{4B7933AC-77F8-5A1E-9F12-CD7683B26868}"/>
              </a:ext>
            </a:extLst>
          </p:cNvPr>
          <p:cNvSpPr/>
          <p:nvPr userDrawn="1"/>
        </p:nvSpPr>
        <p:spPr>
          <a:xfrm>
            <a:off x="653351" y="4521502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4591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DE0BA61-3394-C68B-D34A-99473398C4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1774B0-5C6F-338C-838B-03C1E04D0C9B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849351" y="1683189"/>
            <a:ext cx="10493300" cy="5174811"/>
          </a:xfrm>
          <a:solidFill>
            <a:schemeClr val="bg2"/>
          </a:solidFill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3A8728-F1AB-C74B-A3F2-19AC95C5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Graphic 15">
            <a:extLst>
              <a:ext uri="{FF2B5EF4-FFF2-40B4-BE49-F238E27FC236}">
                <a16:creationId xmlns:a16="http://schemas.microsoft.com/office/drawing/2014/main" id="{7FDD546F-3181-A2C4-3ECF-1E4540E1E8FD}"/>
              </a:ext>
            </a:extLst>
          </p:cNvPr>
          <p:cNvSpPr/>
          <p:nvPr userDrawn="1"/>
        </p:nvSpPr>
        <p:spPr>
          <a:xfrm>
            <a:off x="8949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3" name="Graphic 12">
            <a:extLst>
              <a:ext uri="{FF2B5EF4-FFF2-40B4-BE49-F238E27FC236}">
                <a16:creationId xmlns:a16="http://schemas.microsoft.com/office/drawing/2014/main" id="{97F35EB9-5535-DCD3-2424-B71C26EAE49D}"/>
              </a:ext>
            </a:extLst>
          </p:cNvPr>
          <p:cNvSpPr/>
          <p:nvPr userDrawn="1"/>
        </p:nvSpPr>
        <p:spPr>
          <a:xfrm>
            <a:off x="351350" y="4503806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2588D46B-94A1-1F67-DBB5-DCEAA4A4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B30F573-4108-8909-3C0A-D2447A109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3EDBAD98-791B-7F40-4F48-85CFC9ECABBE}"/>
              </a:ext>
            </a:extLst>
          </p:cNvPr>
          <p:cNvSpPr/>
          <p:nvPr userDrawn="1"/>
        </p:nvSpPr>
        <p:spPr>
          <a:xfrm>
            <a:off x="653351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9" name="Graphic 12">
            <a:extLst>
              <a:ext uri="{FF2B5EF4-FFF2-40B4-BE49-F238E27FC236}">
                <a16:creationId xmlns:a16="http://schemas.microsoft.com/office/drawing/2014/main" id="{E3D81F90-4EAE-8C26-A885-E7B59E49164A}"/>
              </a:ext>
            </a:extLst>
          </p:cNvPr>
          <p:cNvSpPr/>
          <p:nvPr userDrawn="1"/>
        </p:nvSpPr>
        <p:spPr>
          <a:xfrm>
            <a:off x="10979909" y="1571885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4191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DE0BA61-3394-C68B-D34A-99473398C4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EF5DF7BD-C87C-3543-83E0-896181958360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849349" y="1684777"/>
            <a:ext cx="10515601" cy="5171635"/>
          </a:xfrm>
          <a:solidFill>
            <a:schemeClr val="bg2"/>
          </a:solidFill>
        </p:spPr>
        <p:txBody>
          <a:bodyPr anchor="ctr">
            <a:noAutofit/>
          </a:bodyPr>
          <a:lstStyle>
            <a:lvl1pPr algn="ctr" rtl="0" fontAlgn="base">
              <a:defRPr lang="en-US" sz="1800" b="0" i="0" smtClean="0">
                <a:solidFill>
                  <a:schemeClr val="bg1"/>
                </a:solidFill>
                <a:effectLst/>
                <a:latin typeface="Arial Nova" panose="020B0504020202020204" pitchFamily="34" charset="0"/>
                <a:cs typeface="Arial" panose="020B0604020202020204" pitchFamily="34" charset="0"/>
              </a:defRPr>
            </a:lvl1pPr>
          </a:lstStyle>
          <a:p>
            <a:pPr rtl="0" fontAlgn="base"/>
            <a:r>
              <a:rPr lang="en-US" b="0" i="0" dirty="0">
                <a:solidFill>
                  <a:srgbClr val="201F1E"/>
                </a:solidFill>
                <a:effectLst/>
                <a:latin typeface="Calibri" panose="020F0502020204030204" pitchFamily="34" charset="0"/>
              </a:rPr>
              <a:t>Click to insert image or graphic here</a:t>
            </a:r>
            <a:endParaRPr lang="en-US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3A8728-F1AB-C74B-A3F2-19AC95C5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Graphic 15">
            <a:extLst>
              <a:ext uri="{FF2B5EF4-FFF2-40B4-BE49-F238E27FC236}">
                <a16:creationId xmlns:a16="http://schemas.microsoft.com/office/drawing/2014/main" id="{7FDD546F-3181-A2C4-3ECF-1E4540E1E8FD}"/>
              </a:ext>
            </a:extLst>
          </p:cNvPr>
          <p:cNvSpPr/>
          <p:nvPr userDrawn="1"/>
        </p:nvSpPr>
        <p:spPr>
          <a:xfrm>
            <a:off x="871787" y="621690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3" name="Graphic 12">
            <a:extLst>
              <a:ext uri="{FF2B5EF4-FFF2-40B4-BE49-F238E27FC236}">
                <a16:creationId xmlns:a16="http://schemas.microsoft.com/office/drawing/2014/main" id="{97F35EB9-5535-DCD3-2424-B71C26EAE49D}"/>
              </a:ext>
            </a:extLst>
          </p:cNvPr>
          <p:cNvSpPr/>
          <p:nvPr userDrawn="1"/>
        </p:nvSpPr>
        <p:spPr>
          <a:xfrm>
            <a:off x="351350" y="1540687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2588D46B-94A1-1F67-DBB5-DCEAA4A4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B30F573-4108-8909-3C0A-D2447A109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3EDBAD98-791B-7F40-4F48-85CFC9ECABBE}"/>
              </a:ext>
            </a:extLst>
          </p:cNvPr>
          <p:cNvSpPr/>
          <p:nvPr userDrawn="1"/>
        </p:nvSpPr>
        <p:spPr>
          <a:xfrm>
            <a:off x="607054" y="188247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9" name="Graphic 12">
            <a:extLst>
              <a:ext uri="{FF2B5EF4-FFF2-40B4-BE49-F238E27FC236}">
                <a16:creationId xmlns:a16="http://schemas.microsoft.com/office/drawing/2014/main" id="{E3D81F90-4EAE-8C26-A885-E7B59E49164A}"/>
              </a:ext>
            </a:extLst>
          </p:cNvPr>
          <p:cNvSpPr/>
          <p:nvPr userDrawn="1"/>
        </p:nvSpPr>
        <p:spPr>
          <a:xfrm>
            <a:off x="11685964" y="2868248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07461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57E44934-AEEA-561B-0ADE-A0E419F72E34}"/>
              </a:ext>
            </a:extLst>
          </p:cNvPr>
          <p:cNvSpPr/>
          <p:nvPr userDrawn="1"/>
        </p:nvSpPr>
        <p:spPr>
          <a:xfrm>
            <a:off x="0" y="4477"/>
            <a:ext cx="12192000" cy="6853523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87731F-00C5-9B08-2819-491BDD0E1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6" name="Content Placeholder 3">
            <a:extLst>
              <a:ext uri="{FF2B5EF4-FFF2-40B4-BE49-F238E27FC236}">
                <a16:creationId xmlns:a16="http://schemas.microsoft.com/office/drawing/2014/main" id="{8476BD1A-F3CD-7831-B675-4B30DB13BBB4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838200" y="2234612"/>
            <a:ext cx="2743200" cy="2743200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00056BB6-6681-5F18-0707-36FF788E8B7D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3649398" y="1743093"/>
            <a:ext cx="4848110" cy="3833614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DA861960-A20F-381C-EC4B-C2A0F840B4C9}"/>
              </a:ext>
            </a:extLst>
          </p:cNvPr>
          <p:cNvSpPr>
            <a:spLocks noGrp="1"/>
          </p:cNvSpPr>
          <p:nvPr>
            <p:ph sz="quarter" idx="30"/>
          </p:nvPr>
        </p:nvSpPr>
        <p:spPr>
          <a:xfrm>
            <a:off x="8554054" y="2234612"/>
            <a:ext cx="2743200" cy="2735210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584954C9-4281-0277-452A-6BD47D8FAF3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8200" y="5576707"/>
            <a:ext cx="10515600" cy="613963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>
                <a:solidFill>
                  <a:schemeClr val="bg1"/>
                </a:solidFill>
                <a:latin typeface="Arial Nova" panose="020B0504020202020204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</p:txBody>
      </p:sp>
      <p:sp>
        <p:nvSpPr>
          <p:cNvPr id="24" name="Graphic 12">
            <a:extLst>
              <a:ext uri="{FF2B5EF4-FFF2-40B4-BE49-F238E27FC236}">
                <a16:creationId xmlns:a16="http://schemas.microsoft.com/office/drawing/2014/main" id="{19D5DAAF-67AD-0ADB-6FC2-7D9A92AE0BD0}"/>
              </a:ext>
            </a:extLst>
          </p:cNvPr>
          <p:cNvSpPr/>
          <p:nvPr userDrawn="1"/>
        </p:nvSpPr>
        <p:spPr>
          <a:xfrm>
            <a:off x="11170456" y="969148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858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38C17DA-981F-0BA8-3CD8-5ADAFFFB5412}"/>
              </a:ext>
            </a:extLst>
          </p:cNvPr>
          <p:cNvSpPr/>
          <p:nvPr userDrawn="1"/>
        </p:nvSpPr>
        <p:spPr>
          <a:xfrm>
            <a:off x="1876516" y="1290549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4848A31F-7C70-BCA2-A2B0-D6C410082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A9FED265-6FB8-0B0E-967A-10AF6EF77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B7E94463-D34E-7B78-40B0-21660AE939E4}"/>
              </a:ext>
            </a:extLst>
          </p:cNvPr>
          <p:cNvSpPr/>
          <p:nvPr userDrawn="1"/>
        </p:nvSpPr>
        <p:spPr>
          <a:xfrm>
            <a:off x="688076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0529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C32CE5E0-A271-3F02-95B0-2A27489DEFD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4000"/>
          </a:blip>
          <a:srcRect l="30375" t="11383" b="18991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64AEACF2-BE4A-08C5-F323-8ED695B39E0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CF52F7-0472-2EF4-1223-1785705A2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2A5F4FEA-EFFD-2913-9734-00CA69A215E5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1494453" y="2057399"/>
            <a:ext cx="6430348" cy="3352163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B9156B9-9B42-6D12-4F4C-6DA6A98B333D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8324850" y="2055812"/>
            <a:ext cx="2373313" cy="3353751"/>
          </a:xfrm>
          <a:solidFill>
            <a:schemeClr val="bg2"/>
          </a:solidFill>
        </p:spPr>
        <p:txBody>
          <a:bodyPr anchor="ctr">
            <a:noAutofit/>
          </a:bodyPr>
          <a:lstStyle>
            <a:lvl1pPr algn="ctr"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Graphic 15">
            <a:extLst>
              <a:ext uri="{FF2B5EF4-FFF2-40B4-BE49-F238E27FC236}">
                <a16:creationId xmlns:a16="http://schemas.microsoft.com/office/drawing/2014/main" id="{0F80B8C5-F10F-2547-E085-FA5D266DDF76}"/>
              </a:ext>
            </a:extLst>
          </p:cNvPr>
          <p:cNvSpPr/>
          <p:nvPr userDrawn="1"/>
        </p:nvSpPr>
        <p:spPr>
          <a:xfrm>
            <a:off x="10981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9" name="Graphic 12">
            <a:extLst>
              <a:ext uri="{FF2B5EF4-FFF2-40B4-BE49-F238E27FC236}">
                <a16:creationId xmlns:a16="http://schemas.microsoft.com/office/drawing/2014/main" id="{38898B79-1550-A6AC-FE9B-CBDD2DDE9EB0}"/>
              </a:ext>
            </a:extLst>
          </p:cNvPr>
          <p:cNvSpPr/>
          <p:nvPr userDrawn="1"/>
        </p:nvSpPr>
        <p:spPr>
          <a:xfrm>
            <a:off x="1225881" y="4503806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C89F2857-55B5-64B7-59A5-3B565E8D1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B702CC53-A6C1-26BA-DC75-CF9EF670E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5">
            <a:extLst>
              <a:ext uri="{FF2B5EF4-FFF2-40B4-BE49-F238E27FC236}">
                <a16:creationId xmlns:a16="http://schemas.microsoft.com/office/drawing/2014/main" id="{55D287F0-FA0C-5618-47B9-31AC978549CC}"/>
              </a:ext>
            </a:extLst>
          </p:cNvPr>
          <p:cNvSpPr/>
          <p:nvPr userDrawn="1"/>
        </p:nvSpPr>
        <p:spPr>
          <a:xfrm>
            <a:off x="11404163" y="4375790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437FDA18-E199-E2F6-264B-D9B6E241E574}"/>
              </a:ext>
            </a:extLst>
          </p:cNvPr>
          <p:cNvSpPr/>
          <p:nvPr userDrawn="1"/>
        </p:nvSpPr>
        <p:spPr>
          <a:xfrm>
            <a:off x="653351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12227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Content Placeholder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9945" y="-6350"/>
            <a:ext cx="7732295" cy="685386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94206CF-1482-CF6D-D783-1BB21E6F679A}"/>
              </a:ext>
            </a:extLst>
          </p:cNvPr>
          <p:cNvSpPr/>
          <p:nvPr userDrawn="1"/>
        </p:nvSpPr>
        <p:spPr>
          <a:xfrm>
            <a:off x="5698" y="0"/>
            <a:ext cx="6085171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C79405F-38DE-C05D-5E87-4D38F54C79B4}"/>
              </a:ext>
            </a:extLst>
          </p:cNvPr>
          <p:cNvCxnSpPr>
            <a:cxnSpLocks/>
          </p:cNvCxnSpPr>
          <p:nvPr userDrawn="1"/>
        </p:nvCxnSpPr>
        <p:spPr>
          <a:xfrm>
            <a:off x="-12590" y="3125038"/>
            <a:ext cx="480404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7C904D88-E1BE-F1FA-D405-F55DA966DA84}"/>
              </a:ext>
            </a:extLst>
          </p:cNvPr>
          <p:cNvSpPr/>
          <p:nvPr userDrawn="1"/>
        </p:nvSpPr>
        <p:spPr>
          <a:xfrm>
            <a:off x="705405" y="1144246"/>
            <a:ext cx="126770" cy="126770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6371" y="1562944"/>
            <a:ext cx="3767257" cy="1358678"/>
          </a:xfrm>
        </p:spPr>
        <p:txBody>
          <a:bodyPr anchor="b">
            <a:noAutofit/>
          </a:bodyPr>
          <a:lstStyle/>
          <a:p>
            <a:r>
              <a:rPr lang="en-US" dirty="0"/>
              <a:t>Click to edit title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04BA031E-69C2-025F-5A62-37A61D3D51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06371" y="3426703"/>
            <a:ext cx="3767257" cy="261688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BA6CCC38-0DC7-93AB-5678-4FB88CE97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615ED02F-D1E1-9C00-BD42-A95D595EF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Graphic 12">
            <a:extLst>
              <a:ext uri="{FF2B5EF4-FFF2-40B4-BE49-F238E27FC236}">
                <a16:creationId xmlns:a16="http://schemas.microsoft.com/office/drawing/2014/main" id="{1D8F0816-C429-D32E-058B-33405874DFA7}"/>
              </a:ext>
            </a:extLst>
          </p:cNvPr>
          <p:cNvSpPr/>
          <p:nvPr userDrawn="1"/>
        </p:nvSpPr>
        <p:spPr>
          <a:xfrm>
            <a:off x="468157" y="1963496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82607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3000">
              <a:srgbClr val="00B0F0"/>
            </a:gs>
            <a:gs pos="81000">
              <a:srgbClr val="05202E"/>
            </a:gs>
            <a:gs pos="27000">
              <a:srgbClr val="05202E"/>
            </a:gs>
            <a:gs pos="8000">
              <a:schemeClr val="accent4">
                <a:lumMod val="75000"/>
              </a:schemeClr>
            </a:gs>
            <a:gs pos="0">
              <a:schemeClr val="accent4"/>
            </a:gs>
            <a:gs pos="99000">
              <a:srgbClr val="0070C0"/>
            </a:gs>
          </a:gsLst>
          <a:lin ang="12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3EA418-19D1-0D4D-BE52-40A86E32F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2BAE0C-5187-A64D-A481-E692456703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759C05-48F5-9346-8256-5B61C6990E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175D63-7351-9C4A-AEE0-10E27B3B64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0889F-2BBA-5F45-95BC-BEA6688167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693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61" r:id="rId2"/>
    <p:sldLayoutId id="2147483658" r:id="rId3"/>
    <p:sldLayoutId id="2147483664" r:id="rId4"/>
    <p:sldLayoutId id="2147483650" r:id="rId5"/>
    <p:sldLayoutId id="2147483666" r:id="rId6"/>
    <p:sldLayoutId id="2147483659" r:id="rId7"/>
    <p:sldLayoutId id="2147483660" r:id="rId8"/>
    <p:sldLayoutId id="2147483663" r:id="rId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Biome" panose="020B05030302040208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accent3"/>
          </a:solidFill>
          <a:latin typeface="+mj-lt"/>
          <a:ea typeface="+mn-ea"/>
          <a:cs typeface="Biome" panose="020B0503030204020804" pitchFamily="34" charset="0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microsoft.com/office/2007/relationships/hdphoto" Target="../media/hdphoto4.wdp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microsoft.com/office/2007/relationships/hdphoto" Target="../media/hdphoto2.wdp"/><Relationship Id="rId5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microsoft.com/office/2007/relationships/hdphoto" Target="../media/hdphoto3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874EA-2F67-60CD-631F-5A787057F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" y="1834580"/>
            <a:ext cx="12191998" cy="1323440"/>
          </a:xfrm>
        </p:spPr>
        <p:txBody>
          <a:bodyPr/>
          <a:lstStyle/>
          <a:p>
            <a:r>
              <a:rPr lang="en-US" dirty="0"/>
              <a:t>Near Earth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981AB9E-AF0F-CAD0-2DD2-D640FB871E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3" y="3158020"/>
            <a:ext cx="12191997" cy="781119"/>
          </a:xfrm>
        </p:spPr>
        <p:txBody>
          <a:bodyPr/>
          <a:lstStyle/>
          <a:p>
            <a:r>
              <a:rPr lang="en-US" dirty="0"/>
              <a:t>Objects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DDCA66-AFF2-6563-D886-02501959F7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-3" y="4850296"/>
            <a:ext cx="12192000" cy="2007703"/>
          </a:xfrm>
        </p:spPr>
        <p:txBody>
          <a:bodyPr/>
          <a:lstStyle/>
          <a:p>
            <a:r>
              <a:rPr lang="en-US" dirty="0"/>
              <a:t>By:</a:t>
            </a:r>
          </a:p>
          <a:p>
            <a:r>
              <a:rPr lang="en-US" dirty="0"/>
              <a:t>Syed Haider Ali</a:t>
            </a:r>
          </a:p>
          <a:p>
            <a:r>
              <a:rPr lang="en-US" dirty="0"/>
              <a:t>Daniyal Nazeer</a:t>
            </a:r>
          </a:p>
          <a:p>
            <a:r>
              <a:rPr lang="en-US" dirty="0" err="1"/>
              <a:t>Ammarah</a:t>
            </a:r>
            <a:r>
              <a:rPr lang="en-US" dirty="0"/>
              <a:t> Bria</a:t>
            </a:r>
          </a:p>
          <a:p>
            <a:r>
              <a:rPr lang="en-US" dirty="0"/>
              <a:t>Hafsa Bibi</a:t>
            </a:r>
          </a:p>
          <a:p>
            <a:r>
              <a:rPr lang="en-US" dirty="0"/>
              <a:t>M. Abdullah Javaid</a:t>
            </a:r>
          </a:p>
        </p:txBody>
      </p:sp>
    </p:spTree>
    <p:extLst>
      <p:ext uri="{BB962C8B-B14F-4D97-AF65-F5344CB8AC3E}">
        <p14:creationId xmlns:p14="http://schemas.microsoft.com/office/powerpoint/2010/main" val="24980314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8F648E53-A674-2192-7737-52A353F09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15" name="Text Placeholder 31">
            <a:extLst>
              <a:ext uri="{FF2B5EF4-FFF2-40B4-BE49-F238E27FC236}">
                <a16:creationId xmlns:a16="http://schemas.microsoft.com/office/drawing/2014/main" id="{9CAABDAA-D111-FBD4-CA28-C827DE1ADACC}"/>
              </a:ext>
            </a:extLst>
          </p:cNvPr>
          <p:cNvSpPr txBox="1">
            <a:spLocks/>
          </p:cNvSpPr>
          <p:nvPr/>
        </p:nvSpPr>
        <p:spPr>
          <a:xfrm>
            <a:off x="12192000" y="4704029"/>
            <a:ext cx="1524000" cy="9854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accent3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r>
              <a:rPr lang="en-US" sz="1400" dirty="0"/>
              <a:t>Statistical Decision Making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C2CF77-5906-C8D7-7099-53A08367810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9819862" y="4675827"/>
            <a:ext cx="1630015" cy="8130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BAA0EC9-D175-5109-965B-299F298C9189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36395" y="1110437"/>
            <a:ext cx="7204576" cy="359359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706320A-6E19-7EF1-13E0-9396296FB02F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20000"/>
          </a:blip>
          <a:stretch>
            <a:fillRect/>
          </a:stretch>
        </p:blipFill>
        <p:spPr>
          <a:xfrm>
            <a:off x="9819862" y="3693274"/>
            <a:ext cx="1630015" cy="813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4681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FEC72-58E2-1B97-DDA6-628DFCBBA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 Decision Making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1CE76A-8255-CCDE-9E27-EDF3F5B73F4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2028967" y="1475550"/>
            <a:ext cx="8134065" cy="743591"/>
          </a:xfrm>
        </p:spPr>
        <p:txBody>
          <a:bodyPr/>
          <a:lstStyle/>
          <a:p>
            <a:r>
              <a:rPr lang="en-US" dirty="0"/>
              <a:t>Upon performing the EDA, inferences are likely to be drawn from the data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D99B8E1-044C-B1DF-0949-80D67925F55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864930" y="2333767"/>
            <a:ext cx="8298101" cy="586854"/>
          </a:xfrm>
        </p:spPr>
        <p:txBody>
          <a:bodyPr/>
          <a:lstStyle/>
          <a:p>
            <a:pPr marL="285750" indent="-285750">
              <a:lnSpc>
                <a:spcPct val="150000"/>
              </a:lnSpc>
            </a:pPr>
            <a:r>
              <a:rPr lang="en-US" sz="2400" dirty="0"/>
              <a:t>Orbital characteristics &amp; asteroid hazardous potential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72ADF4-FCCD-5389-909C-60848BFEA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9E4FC697-5E11-8EB2-638C-8034CC2E03DA}"/>
              </a:ext>
            </a:extLst>
          </p:cNvPr>
          <p:cNvSpPr txBox="1">
            <a:spLocks/>
          </p:cNvSpPr>
          <p:nvPr/>
        </p:nvSpPr>
        <p:spPr>
          <a:xfrm>
            <a:off x="1864928" y="3429000"/>
            <a:ext cx="8862211" cy="58685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83464" indent="-283464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 spc="200" baseline="0">
                <a:solidFill>
                  <a:schemeClr val="bg1"/>
                </a:solidFill>
                <a:latin typeface="+mn-lt"/>
                <a:ea typeface="+mn-ea"/>
                <a:cs typeface="Biome" panose="020B0503030204020804" pitchFamily="34" charset="0"/>
              </a:defRPr>
            </a:lvl1pPr>
            <a:lvl2pPr marL="566928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859536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152144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</a:pPr>
            <a:r>
              <a:rPr lang="en-US" sz="2400" dirty="0"/>
              <a:t>Asteroid orbit class type and their distance comparison</a:t>
            </a:r>
            <a:endParaRPr lang="en-US" sz="2000" dirty="0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E759CBA4-CAE3-F0FD-B026-17E6D7683126}"/>
              </a:ext>
            </a:extLst>
          </p:cNvPr>
          <p:cNvSpPr txBox="1">
            <a:spLocks/>
          </p:cNvSpPr>
          <p:nvPr/>
        </p:nvSpPr>
        <p:spPr>
          <a:xfrm>
            <a:off x="1864928" y="4524233"/>
            <a:ext cx="8298101" cy="58685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83464" indent="-283464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 spc="200" baseline="0">
                <a:solidFill>
                  <a:schemeClr val="bg1"/>
                </a:solidFill>
                <a:latin typeface="+mn-lt"/>
                <a:ea typeface="+mn-ea"/>
                <a:cs typeface="Biome" panose="020B0503030204020804" pitchFamily="34" charset="0"/>
              </a:defRPr>
            </a:lvl1pPr>
            <a:lvl2pPr marL="566928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859536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152144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</a:pPr>
            <a:r>
              <a:rPr lang="en-US" sz="2400" dirty="0"/>
              <a:t>Asteroid types and time series analysis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49025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D99B8E1-044C-B1DF-0949-80D67925F55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276350" y="409716"/>
            <a:ext cx="9944100" cy="752333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sz="2800" dirty="0"/>
              <a:t>Orbital characteristics &amp; asteroid hazardous potential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72ADF4-FCCD-5389-909C-60848BFEA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9E4FC697-5E11-8EB2-638C-8034CC2E03DA}"/>
              </a:ext>
            </a:extLst>
          </p:cNvPr>
          <p:cNvSpPr txBox="1">
            <a:spLocks/>
          </p:cNvSpPr>
          <p:nvPr/>
        </p:nvSpPr>
        <p:spPr>
          <a:xfrm>
            <a:off x="2028969" y="6880449"/>
            <a:ext cx="8862211" cy="58685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83464" indent="-283464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 spc="200" baseline="0">
                <a:solidFill>
                  <a:schemeClr val="bg1"/>
                </a:solidFill>
                <a:latin typeface="+mn-lt"/>
                <a:ea typeface="+mn-ea"/>
                <a:cs typeface="Biome" panose="020B0503030204020804" pitchFamily="34" charset="0"/>
              </a:defRPr>
            </a:lvl1pPr>
            <a:lvl2pPr marL="566928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859536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152144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</a:pPr>
            <a:r>
              <a:rPr lang="en-US" sz="2400" dirty="0"/>
              <a:t>Asteroid orbit class type and their distance comparison</a:t>
            </a:r>
            <a:endParaRPr lang="en-US" sz="2000" dirty="0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E759CBA4-CAE3-F0FD-B026-17E6D7683126}"/>
              </a:ext>
            </a:extLst>
          </p:cNvPr>
          <p:cNvSpPr txBox="1">
            <a:spLocks/>
          </p:cNvSpPr>
          <p:nvPr/>
        </p:nvSpPr>
        <p:spPr>
          <a:xfrm>
            <a:off x="1946949" y="7842012"/>
            <a:ext cx="8298101" cy="58685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83464" indent="-283464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 spc="200" baseline="0">
                <a:solidFill>
                  <a:schemeClr val="bg1"/>
                </a:solidFill>
                <a:latin typeface="+mn-lt"/>
                <a:ea typeface="+mn-ea"/>
                <a:cs typeface="Biome" panose="020B0503030204020804" pitchFamily="34" charset="0"/>
              </a:defRPr>
            </a:lvl1pPr>
            <a:lvl2pPr marL="566928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859536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152144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</a:pPr>
            <a:r>
              <a:rPr lang="en-US" sz="2400" dirty="0"/>
              <a:t>Asteroid types and time series analysis</a:t>
            </a:r>
            <a:endParaRPr lang="en-US" sz="20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A69575D-2C7E-3368-63B5-AEEA19ED9EE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23331" y="1309079"/>
            <a:ext cx="6701051" cy="422817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16BC606-8F67-8A98-4C72-3F06C271DF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0616" y="2820869"/>
            <a:ext cx="4253555" cy="2207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2973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D99B8E1-044C-B1DF-0949-80D67925F55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2402786" y="74662"/>
            <a:ext cx="1859126" cy="220940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sz="1100" dirty="0"/>
              <a:t>Orbital characteristics &amp; asteroid hazardous potential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72ADF4-FCCD-5389-909C-60848BFEA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9E4FC697-5E11-8EB2-638C-8034CC2E03DA}"/>
              </a:ext>
            </a:extLst>
          </p:cNvPr>
          <p:cNvSpPr txBox="1">
            <a:spLocks/>
          </p:cNvSpPr>
          <p:nvPr/>
        </p:nvSpPr>
        <p:spPr>
          <a:xfrm>
            <a:off x="1307157" y="0"/>
            <a:ext cx="10577014" cy="58685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83464" indent="-283464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 spc="200" baseline="0">
                <a:solidFill>
                  <a:schemeClr val="bg1"/>
                </a:solidFill>
                <a:latin typeface="+mn-lt"/>
                <a:ea typeface="+mn-ea"/>
                <a:cs typeface="Biome" panose="020B0503030204020804" pitchFamily="34" charset="0"/>
              </a:defRPr>
            </a:lvl1pPr>
            <a:lvl2pPr marL="566928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859536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152144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2800" dirty="0"/>
              <a:t>Asteroid orbit class type and their distance comparison</a:t>
            </a:r>
            <a:endParaRPr lang="en-US" sz="2400" dirty="0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E759CBA4-CAE3-F0FD-B026-17E6D7683126}"/>
              </a:ext>
            </a:extLst>
          </p:cNvPr>
          <p:cNvSpPr txBox="1">
            <a:spLocks/>
          </p:cNvSpPr>
          <p:nvPr/>
        </p:nvSpPr>
        <p:spPr>
          <a:xfrm>
            <a:off x="1946949" y="7842012"/>
            <a:ext cx="8298101" cy="58685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83464" indent="-283464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 spc="200" baseline="0">
                <a:solidFill>
                  <a:schemeClr val="bg1"/>
                </a:solidFill>
                <a:latin typeface="+mn-lt"/>
                <a:ea typeface="+mn-ea"/>
                <a:cs typeface="Biome" panose="020B0503030204020804" pitchFamily="34" charset="0"/>
              </a:defRPr>
            </a:lvl1pPr>
            <a:lvl2pPr marL="566928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859536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152144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</a:pPr>
            <a:r>
              <a:rPr lang="en-US" sz="2400" dirty="0"/>
              <a:t>Asteroid types and time series analysis</a:t>
            </a:r>
            <a:endParaRPr lang="en-US" sz="20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A69575D-2C7E-3368-63B5-AEEA19ED9EE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028969" y="784630"/>
            <a:ext cx="8216081" cy="391321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16BC606-8F67-8A98-4C72-3F06C271DFB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439493" y="4871418"/>
            <a:ext cx="5445200" cy="1492138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725EF809-274C-50D1-39DE-A577BFA173CF}"/>
              </a:ext>
            </a:extLst>
          </p:cNvPr>
          <p:cNvSpPr/>
          <p:nvPr/>
        </p:nvSpPr>
        <p:spPr>
          <a:xfrm>
            <a:off x="3446673" y="2052918"/>
            <a:ext cx="144653" cy="10601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028BA69-0DF4-2112-7E97-85D3D0C42D78}"/>
              </a:ext>
            </a:extLst>
          </p:cNvPr>
          <p:cNvSpPr/>
          <p:nvPr/>
        </p:nvSpPr>
        <p:spPr>
          <a:xfrm>
            <a:off x="5361612" y="1476448"/>
            <a:ext cx="144653" cy="10601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3651946-6759-FCDC-3FF8-F99531509A63}"/>
              </a:ext>
            </a:extLst>
          </p:cNvPr>
          <p:cNvSpPr/>
          <p:nvPr/>
        </p:nvSpPr>
        <p:spPr>
          <a:xfrm>
            <a:off x="7276551" y="2688230"/>
            <a:ext cx="144653" cy="10601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6377059-E6A8-2C36-B96F-C3022BC94D2F}"/>
              </a:ext>
            </a:extLst>
          </p:cNvPr>
          <p:cNvSpPr/>
          <p:nvPr/>
        </p:nvSpPr>
        <p:spPr>
          <a:xfrm>
            <a:off x="9140971" y="3139596"/>
            <a:ext cx="144653" cy="10601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751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013E794-22F2-8178-D03A-F97C524281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1026" name="Picture 2" descr="Near Earth Asteroids | COSMOS">
            <a:extLst>
              <a:ext uri="{FF2B5EF4-FFF2-40B4-BE49-F238E27FC236}">
                <a16:creationId xmlns:a16="http://schemas.microsoft.com/office/drawing/2014/main" id="{33F94C08-1776-1504-783B-9430B70C31DE}"/>
              </a:ext>
            </a:extLst>
          </p:cNvPr>
          <p:cNvPicPr>
            <a:picLocks noGrp="1" noChangeAspect="1" noChangeArrowheads="1"/>
          </p:cNvPicPr>
          <p:nvPr>
            <p:ph sz="quarter" idx="2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1030" y="502241"/>
            <a:ext cx="5956323" cy="5956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E3C678E7-7A1D-A73E-C8F5-85D034253A02}"/>
              </a:ext>
            </a:extLst>
          </p:cNvPr>
          <p:cNvSpPr txBox="1">
            <a:spLocks/>
          </p:cNvSpPr>
          <p:nvPr/>
        </p:nvSpPr>
        <p:spPr>
          <a:xfrm>
            <a:off x="1946949" y="7842012"/>
            <a:ext cx="8298101" cy="58685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83464" indent="-283464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 spc="200" baseline="0">
                <a:solidFill>
                  <a:schemeClr val="bg1"/>
                </a:solidFill>
                <a:latin typeface="+mn-lt"/>
                <a:ea typeface="+mn-ea"/>
                <a:cs typeface="Biome" panose="020B0503030204020804" pitchFamily="34" charset="0"/>
              </a:defRPr>
            </a:lvl1pPr>
            <a:lvl2pPr marL="566928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859536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152144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</a:pPr>
            <a:r>
              <a:rPr lang="en-US" sz="2400" dirty="0"/>
              <a:t>Asteroid types and time series analysis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0731379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D99B8E1-044C-B1DF-0949-80D67925F55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2402786" y="74662"/>
            <a:ext cx="1859126" cy="220940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sz="1100" dirty="0"/>
              <a:t>Orbital characteristics &amp; asteroid hazardous potential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72ADF4-FCCD-5389-909C-60848BFEA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9E4FC697-5E11-8EB2-638C-8034CC2E03DA}"/>
              </a:ext>
            </a:extLst>
          </p:cNvPr>
          <p:cNvSpPr txBox="1">
            <a:spLocks/>
          </p:cNvSpPr>
          <p:nvPr/>
        </p:nvSpPr>
        <p:spPr>
          <a:xfrm>
            <a:off x="12402786" y="1160060"/>
            <a:ext cx="2603693" cy="46402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83464" indent="-283464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 spc="200" baseline="0">
                <a:solidFill>
                  <a:schemeClr val="bg1"/>
                </a:solidFill>
                <a:latin typeface="+mn-lt"/>
                <a:ea typeface="+mn-ea"/>
                <a:cs typeface="Biome" panose="020B0503030204020804" pitchFamily="34" charset="0"/>
              </a:defRPr>
            </a:lvl1pPr>
            <a:lvl2pPr marL="566928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859536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152144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dirty="0"/>
              <a:t>Asteroid orbit class type and their distance comparison</a:t>
            </a:r>
            <a:endParaRPr lang="en-US" sz="1400" dirty="0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E759CBA4-CAE3-F0FD-B026-17E6D7683126}"/>
              </a:ext>
            </a:extLst>
          </p:cNvPr>
          <p:cNvSpPr txBox="1">
            <a:spLocks/>
          </p:cNvSpPr>
          <p:nvPr/>
        </p:nvSpPr>
        <p:spPr>
          <a:xfrm>
            <a:off x="2214470" y="122272"/>
            <a:ext cx="8298101" cy="79080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83464" indent="-283464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 spc="200" baseline="0">
                <a:solidFill>
                  <a:schemeClr val="bg1"/>
                </a:solidFill>
                <a:latin typeface="+mn-lt"/>
                <a:ea typeface="+mn-ea"/>
                <a:cs typeface="Biome" panose="020B0503030204020804" pitchFamily="34" charset="0"/>
              </a:defRPr>
            </a:lvl1pPr>
            <a:lvl2pPr marL="566928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859536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152144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2800" dirty="0"/>
              <a:t>Asteroid types and time series analysis</a:t>
            </a:r>
            <a:endParaRPr lang="en-US" sz="24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A69575D-2C7E-3368-63B5-AEEA19ED9EE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01198" y="1118058"/>
            <a:ext cx="6335933" cy="491425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16BC606-8F67-8A98-4C72-3F06C271DFB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009681" y="1624084"/>
            <a:ext cx="4304171" cy="3603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6081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D99B8E1-044C-B1DF-0949-80D67925F55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2402786" y="74662"/>
            <a:ext cx="1859126" cy="220940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sz="1100" dirty="0"/>
              <a:t>Orbital characteristics &amp; asteroid hazardous potential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72ADF4-FCCD-5389-909C-60848BFEA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9E4FC697-5E11-8EB2-638C-8034CC2E03DA}"/>
              </a:ext>
            </a:extLst>
          </p:cNvPr>
          <p:cNvSpPr txBox="1">
            <a:spLocks/>
          </p:cNvSpPr>
          <p:nvPr/>
        </p:nvSpPr>
        <p:spPr>
          <a:xfrm>
            <a:off x="12402786" y="1160060"/>
            <a:ext cx="2603693" cy="46402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83464" indent="-283464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 spc="200" baseline="0">
                <a:solidFill>
                  <a:schemeClr val="bg1"/>
                </a:solidFill>
                <a:latin typeface="+mn-lt"/>
                <a:ea typeface="+mn-ea"/>
                <a:cs typeface="Biome" panose="020B0503030204020804" pitchFamily="34" charset="0"/>
              </a:defRPr>
            </a:lvl1pPr>
            <a:lvl2pPr marL="566928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859536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152144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dirty="0"/>
              <a:t>Asteroid orbit class type and their distance comparison</a:t>
            </a:r>
            <a:endParaRPr lang="en-US" sz="1400" dirty="0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E759CBA4-CAE3-F0FD-B026-17E6D7683126}"/>
              </a:ext>
            </a:extLst>
          </p:cNvPr>
          <p:cNvSpPr txBox="1">
            <a:spLocks/>
          </p:cNvSpPr>
          <p:nvPr/>
        </p:nvSpPr>
        <p:spPr>
          <a:xfrm>
            <a:off x="2214470" y="122272"/>
            <a:ext cx="8298101" cy="79080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83464" indent="-283464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 spc="200" baseline="0">
                <a:solidFill>
                  <a:schemeClr val="bg1"/>
                </a:solidFill>
                <a:latin typeface="+mn-lt"/>
                <a:ea typeface="+mn-ea"/>
                <a:cs typeface="Biome" panose="020B0503030204020804" pitchFamily="34" charset="0"/>
              </a:defRPr>
            </a:lvl1pPr>
            <a:lvl2pPr marL="566928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859536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152144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2800" dirty="0"/>
              <a:t>Hazard Potential and Observation Period</a:t>
            </a:r>
            <a:endParaRPr lang="en-US" sz="24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A69575D-2C7E-3368-63B5-AEEA19ED9EE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393805" y="924336"/>
            <a:ext cx="6980291" cy="5301696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19DB702F-26FB-C378-8502-B9990F9E9227}"/>
              </a:ext>
            </a:extLst>
          </p:cNvPr>
          <p:cNvSpPr/>
          <p:nvPr/>
        </p:nvSpPr>
        <p:spPr>
          <a:xfrm>
            <a:off x="4371012" y="5273748"/>
            <a:ext cx="144653" cy="10601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925571E6-D2C0-9E80-EFBD-CC907E784C27}"/>
              </a:ext>
            </a:extLst>
          </p:cNvPr>
          <p:cNvSpPr/>
          <p:nvPr/>
        </p:nvSpPr>
        <p:spPr>
          <a:xfrm>
            <a:off x="7622212" y="4918148"/>
            <a:ext cx="144653" cy="10601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7310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B8930416-77B7-CE38-C840-C27B14C8A3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6371" y="394883"/>
            <a:ext cx="3767257" cy="839062"/>
          </a:xfrm>
        </p:spPr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846E161-C728-B1F2-130F-F625F27B7E3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06371" y="1667659"/>
            <a:ext cx="4821223" cy="4569628"/>
          </a:xfrm>
        </p:spPr>
        <p:txBody>
          <a:bodyPr/>
          <a:lstStyle/>
          <a:p>
            <a:pPr>
              <a:lnSpc>
                <a:spcPct val="150000"/>
              </a:lnSpc>
              <a:buClr>
                <a:schemeClr val="accent6"/>
              </a:buClr>
            </a:pPr>
            <a:r>
              <a:rPr lang="en-US" sz="1800" spc="200" dirty="0"/>
              <a:t>Upon the Data-Driven inspection we can conclude:</a:t>
            </a:r>
          </a:p>
          <a:p>
            <a:pPr marL="285750" indent="-285750">
              <a:lnSpc>
                <a:spcPct val="150000"/>
              </a:lnSpc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en-US" sz="1800" spc="200" dirty="0"/>
              <a:t>Apollo Type asteroids are generally the most hazardous and numerous type.</a:t>
            </a:r>
          </a:p>
          <a:p>
            <a:pPr marL="285750" indent="-285750">
              <a:lnSpc>
                <a:spcPct val="150000"/>
              </a:lnSpc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en-US" sz="1800" spc="200" dirty="0"/>
              <a:t>Amor Type asteroids have the most perihelion distance </a:t>
            </a:r>
          </a:p>
          <a:p>
            <a:pPr marL="285750" indent="-285750">
              <a:lnSpc>
                <a:spcPct val="150000"/>
              </a:lnSpc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en-US" sz="1800" spc="200" dirty="0"/>
              <a:t>Asteroids with higher observation period to be more hazardous.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A55774A-6967-D291-30B2-14C47A6CC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62780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79E75-B9FE-CF36-3664-1AB293ED0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E7D8D8-4772-1C08-69BB-F391F0D65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0024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CDE52C05-4620-585B-5538-1DE72EC3E1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6371" y="845702"/>
            <a:ext cx="3767257" cy="756186"/>
          </a:xfrm>
        </p:spPr>
        <p:txBody>
          <a:bodyPr/>
          <a:lstStyle/>
          <a:p>
            <a:r>
              <a:rPr lang="en-US" dirty="0"/>
              <a:t>Layout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70B2933-7495-A041-C3E2-F74A644BD3B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06371" y="1775791"/>
            <a:ext cx="4506533" cy="4678018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Introduction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Importance of Statistical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Extract Transform Load (ETL)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Exploratory Data Analysis (EDA)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Statistical Decision Making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Conclusion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F08158-E6A3-F7EB-1CF0-C3D0C6113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05044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C76B71-3E57-E2F3-291A-39B418022AD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“NEO” stands for “near-Earth object”</a:t>
            </a:r>
          </a:p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0F77A5-9A4F-1583-1DB9-95BA90866C2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25624" y="3101009"/>
            <a:ext cx="7376254" cy="3490314"/>
          </a:xfrm>
        </p:spPr>
        <p:txBody>
          <a:bodyPr/>
          <a:lstStyle/>
          <a:p>
            <a:r>
              <a:rPr lang="en-US" sz="2400" dirty="0"/>
              <a:t>Perihelion distance less than 1.3 AU</a:t>
            </a:r>
          </a:p>
          <a:p>
            <a:r>
              <a:rPr lang="en-US" sz="2400" dirty="0"/>
              <a:t>Our analysis is of only the asteroid component of that population, called near-Earth asteroids (NEAs)</a:t>
            </a:r>
          </a:p>
          <a:p>
            <a:r>
              <a:rPr lang="en-US" sz="2400" dirty="0"/>
              <a:t>Class types under “Amors”, “Apollos”, “Atens” and “interior-to-earth”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D496E54F-9038-30CB-FB21-11F164E02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90313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32E997-9912-A82B-2189-4598233EDC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405" y="469666"/>
            <a:ext cx="7879943" cy="1518159"/>
          </a:xfrm>
        </p:spPr>
        <p:txBody>
          <a:bodyPr/>
          <a:lstStyle/>
          <a:p>
            <a:r>
              <a:rPr lang="en-US" dirty="0"/>
              <a:t>Importance of Statistical Analysis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F49225-F6E8-2C75-E3A4-990FFA32C64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80961" y="2530839"/>
            <a:ext cx="7577883" cy="709200"/>
          </a:xfrm>
        </p:spPr>
        <p:txBody>
          <a:bodyPr/>
          <a:lstStyle/>
          <a:p>
            <a:r>
              <a:rPr lang="en-US" dirty="0"/>
              <a:t>Answering Real world questions in a Data-Driven manner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50C732-9F7F-BDE9-B966-A838A3CDE81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49356" y="3240039"/>
            <a:ext cx="7879943" cy="2619730"/>
          </a:xfrm>
        </p:spPr>
        <p:txBody>
          <a:bodyPr/>
          <a:lstStyle/>
          <a:p>
            <a:r>
              <a:rPr lang="en-US" sz="2400" dirty="0"/>
              <a:t>Empirical evidence of theories in scientific experiments.</a:t>
            </a:r>
          </a:p>
          <a:p>
            <a:r>
              <a:rPr lang="en-US" sz="2400" dirty="0"/>
              <a:t>Comparing theoretical models with experimental to a significance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884F1F-9D18-477C-6537-58E6D7A25B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70629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2945C-94BA-AC11-295D-E4CACAC7E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A615C6-5B0E-9C55-4354-0FE24FAB35E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709530" y="1859756"/>
            <a:ext cx="8845828" cy="697914"/>
          </a:xfrm>
        </p:spPr>
        <p:txBody>
          <a:bodyPr/>
          <a:lstStyle/>
          <a:p>
            <a:r>
              <a:rPr lang="en-US" sz="2400" dirty="0"/>
              <a:t>Any Statistical Study is broken down into multiple steps</a:t>
            </a:r>
          </a:p>
          <a:p>
            <a:endParaRPr lang="en-US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197F046A-7911-3E0E-7D88-A57CF0028A0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Extract, Transform, Load (ETL)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A63CC359-8A44-9313-ADA5-3E961D2CC84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Exploratory Data Analysis (EDA)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3DB2DABA-9EFA-FC6D-50D6-0493014B4A51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Statistical Decision Making</a:t>
            </a:r>
          </a:p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8F648E53-A674-2192-7737-52A353F09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41822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197F046A-7911-3E0E-7D88-A57CF0028A0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1574286" y="2369"/>
            <a:ext cx="8938285" cy="1721355"/>
          </a:xfrm>
        </p:spPr>
        <p:txBody>
          <a:bodyPr/>
          <a:lstStyle/>
          <a:p>
            <a:r>
              <a:rPr lang="en-US" sz="4400" dirty="0">
                <a:solidFill>
                  <a:schemeClr val="bg1"/>
                </a:solidFill>
              </a:rPr>
              <a:t>Extract, Transform, Load (ETL)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8F648E53-A674-2192-7737-52A353F09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14" name="Text Placeholder 29">
            <a:extLst>
              <a:ext uri="{FF2B5EF4-FFF2-40B4-BE49-F238E27FC236}">
                <a16:creationId xmlns:a16="http://schemas.microsoft.com/office/drawing/2014/main" id="{4A3783E6-D342-79E9-BBFA-077FA4C3A074}"/>
              </a:ext>
            </a:extLst>
          </p:cNvPr>
          <p:cNvSpPr txBox="1">
            <a:spLocks/>
          </p:cNvSpPr>
          <p:nvPr/>
        </p:nvSpPr>
        <p:spPr>
          <a:xfrm>
            <a:off x="12192000" y="3834040"/>
            <a:ext cx="1524000" cy="8699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accent3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Exploratory Data Analysis (EDA)</a:t>
            </a:r>
          </a:p>
        </p:txBody>
      </p:sp>
      <p:sp>
        <p:nvSpPr>
          <p:cNvPr id="15" name="Text Placeholder 31">
            <a:extLst>
              <a:ext uri="{FF2B5EF4-FFF2-40B4-BE49-F238E27FC236}">
                <a16:creationId xmlns:a16="http://schemas.microsoft.com/office/drawing/2014/main" id="{9CAABDAA-D111-FBD4-CA28-C827DE1ADACC}"/>
              </a:ext>
            </a:extLst>
          </p:cNvPr>
          <p:cNvSpPr txBox="1">
            <a:spLocks/>
          </p:cNvSpPr>
          <p:nvPr/>
        </p:nvSpPr>
        <p:spPr>
          <a:xfrm>
            <a:off x="12192000" y="4704029"/>
            <a:ext cx="1524000" cy="9854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accent3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r>
              <a:rPr lang="en-US" sz="1400" dirty="0"/>
              <a:t>Statistical Decision Making</a:t>
            </a:r>
          </a:p>
          <a:p>
            <a:endParaRPr lang="en-US" dirty="0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843F42CE-9FCB-D1FD-6F0C-20719D1A4E13}"/>
              </a:ext>
            </a:extLst>
          </p:cNvPr>
          <p:cNvSpPr txBox="1">
            <a:spLocks/>
          </p:cNvSpPr>
          <p:nvPr/>
        </p:nvSpPr>
        <p:spPr>
          <a:xfrm>
            <a:off x="1343570" y="1802295"/>
            <a:ext cx="9947282" cy="57458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accent3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Cleaning Dirty Data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939CA0-A648-24DA-BF5D-E888335DFD59}"/>
              </a:ext>
            </a:extLst>
          </p:cNvPr>
          <p:cNvSpPr txBox="1"/>
          <p:nvPr/>
        </p:nvSpPr>
        <p:spPr>
          <a:xfrm>
            <a:off x="1343570" y="2376876"/>
            <a:ext cx="6554726" cy="42421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  <a:cs typeface="Biome" panose="020B0503030204020804" pitchFamily="34" charset="0"/>
              </a:rPr>
              <a:t>Transformation of unorganized raw data into a structured form</a:t>
            </a:r>
          </a:p>
          <a:p>
            <a:pPr marL="285750" indent="-285750">
              <a:lnSpc>
                <a:spcPct val="15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  <a:cs typeface="Biome" panose="020B0503030204020804" pitchFamily="34" charset="0"/>
              </a:rPr>
              <a:t>Use of Excel's power query</a:t>
            </a:r>
          </a:p>
          <a:p>
            <a:pPr marL="285750" indent="-285750">
              <a:lnSpc>
                <a:spcPct val="15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  <a:cs typeface="Biome" panose="020B0503030204020804" pitchFamily="34" charset="0"/>
              </a:rPr>
              <a:t>Removal of:</a:t>
            </a:r>
          </a:p>
          <a:p>
            <a:pPr marL="285750" indent="-285750">
              <a:lnSpc>
                <a:spcPct val="15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  <a:cs typeface="Biome" panose="020B0503030204020804" pitchFamily="34" charset="0"/>
              </a:rPr>
              <a:t>          Null values</a:t>
            </a:r>
          </a:p>
          <a:p>
            <a:pPr marL="285750" indent="-285750">
              <a:lnSpc>
                <a:spcPct val="15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  <a:cs typeface="Biome" panose="020B0503030204020804" pitchFamily="34" charset="0"/>
              </a:rPr>
              <a:t>          Unnecessary columns</a:t>
            </a:r>
          </a:p>
          <a:p>
            <a:pPr marL="285750" indent="-285750">
              <a:lnSpc>
                <a:spcPct val="15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  <a:cs typeface="Biome" panose="020B0503030204020804" pitchFamily="34" charset="0"/>
              </a:rPr>
              <a:t>          Duplicates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50D0F759-47DA-7EC9-1A34-05A0768C41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9243" y="1529679"/>
            <a:ext cx="4685679" cy="185172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053A012-0EC4-8987-14B7-3AD9FAC960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9243" y="3951157"/>
            <a:ext cx="4685680" cy="1840516"/>
          </a:xfrm>
          <a:prstGeom prst="rect">
            <a:avLst/>
          </a:prstGeom>
        </p:spPr>
      </p:pic>
      <p:sp>
        <p:nvSpPr>
          <p:cNvPr id="24" name="Arrow: Down 23">
            <a:extLst>
              <a:ext uri="{FF2B5EF4-FFF2-40B4-BE49-F238E27FC236}">
                <a16:creationId xmlns:a16="http://schemas.microsoft.com/office/drawing/2014/main" id="{0BC27ABF-0D6D-0BB8-852B-2B90127FF3BC}"/>
              </a:ext>
            </a:extLst>
          </p:cNvPr>
          <p:cNvSpPr/>
          <p:nvPr/>
        </p:nvSpPr>
        <p:spPr>
          <a:xfrm>
            <a:off x="9140971" y="3376576"/>
            <a:ext cx="506612" cy="574581"/>
          </a:xfrm>
          <a:prstGeom prst="downArrow">
            <a:avLst/>
          </a:prstGeom>
          <a:solidFill>
            <a:srgbClr val="018C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3036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8F648E53-A674-2192-7737-52A353F09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14" name="Text Placeholder 29">
            <a:extLst>
              <a:ext uri="{FF2B5EF4-FFF2-40B4-BE49-F238E27FC236}">
                <a16:creationId xmlns:a16="http://schemas.microsoft.com/office/drawing/2014/main" id="{4A3783E6-D342-79E9-BBFA-077FA4C3A074}"/>
              </a:ext>
            </a:extLst>
          </p:cNvPr>
          <p:cNvSpPr txBox="1">
            <a:spLocks/>
          </p:cNvSpPr>
          <p:nvPr/>
        </p:nvSpPr>
        <p:spPr>
          <a:xfrm>
            <a:off x="463826" y="383374"/>
            <a:ext cx="10986051" cy="8699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accent3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dirty="0">
                <a:solidFill>
                  <a:schemeClr val="bg1"/>
                </a:solidFill>
              </a:rPr>
              <a:t>Exploratory Data Analysis (EDA)</a:t>
            </a:r>
          </a:p>
        </p:txBody>
      </p:sp>
      <p:sp>
        <p:nvSpPr>
          <p:cNvPr id="15" name="Text Placeholder 31">
            <a:extLst>
              <a:ext uri="{FF2B5EF4-FFF2-40B4-BE49-F238E27FC236}">
                <a16:creationId xmlns:a16="http://schemas.microsoft.com/office/drawing/2014/main" id="{9CAABDAA-D111-FBD4-CA28-C827DE1ADACC}"/>
              </a:ext>
            </a:extLst>
          </p:cNvPr>
          <p:cNvSpPr txBox="1">
            <a:spLocks/>
          </p:cNvSpPr>
          <p:nvPr/>
        </p:nvSpPr>
        <p:spPr>
          <a:xfrm>
            <a:off x="12192000" y="4704029"/>
            <a:ext cx="1524000" cy="9854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accent3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r>
              <a:rPr lang="en-US" sz="1400" dirty="0"/>
              <a:t>Statistical Decision Making</a:t>
            </a:r>
          </a:p>
          <a:p>
            <a:endParaRPr lang="en-US" dirty="0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843F42CE-9FCB-D1FD-6F0C-20719D1A4E13}"/>
              </a:ext>
            </a:extLst>
          </p:cNvPr>
          <p:cNvSpPr txBox="1">
            <a:spLocks/>
          </p:cNvSpPr>
          <p:nvPr/>
        </p:nvSpPr>
        <p:spPr>
          <a:xfrm>
            <a:off x="1343570" y="1802295"/>
            <a:ext cx="9947282" cy="57458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accent3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Asking the Right Questions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939CA0-A648-24DA-BF5D-E888335DFD59}"/>
              </a:ext>
            </a:extLst>
          </p:cNvPr>
          <p:cNvSpPr txBox="1"/>
          <p:nvPr/>
        </p:nvSpPr>
        <p:spPr>
          <a:xfrm>
            <a:off x="588196" y="2477896"/>
            <a:ext cx="6554726" cy="18814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cs typeface="Biome" panose="020B0503030204020804" pitchFamily="34" charset="0"/>
              </a:rPr>
              <a:t>Initial investigations on data to discover patterns, to spot anomalies, to test hypothesis and to check assumptions with the help of summary statistics and graphical representations.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C2CF77-5906-C8D7-7099-53A08367810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8588106" y="1478654"/>
            <a:ext cx="2861771" cy="14274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BAA0EC9-D175-5109-965B-299F298C9189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</a:blip>
          <a:stretch>
            <a:fillRect/>
          </a:stretch>
        </p:blipFill>
        <p:spPr>
          <a:xfrm>
            <a:off x="8588106" y="4975738"/>
            <a:ext cx="2861771" cy="142743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706320A-6E19-7EF1-13E0-9396296FB02F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20000"/>
          </a:blip>
          <a:stretch>
            <a:fillRect/>
          </a:stretch>
        </p:blipFill>
        <p:spPr>
          <a:xfrm>
            <a:off x="8588106" y="3229726"/>
            <a:ext cx="2861771" cy="1427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9477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8F648E53-A674-2192-7737-52A353F09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5" name="Text Placeholder 31">
            <a:extLst>
              <a:ext uri="{FF2B5EF4-FFF2-40B4-BE49-F238E27FC236}">
                <a16:creationId xmlns:a16="http://schemas.microsoft.com/office/drawing/2014/main" id="{9CAABDAA-D111-FBD4-CA28-C827DE1ADACC}"/>
              </a:ext>
            </a:extLst>
          </p:cNvPr>
          <p:cNvSpPr txBox="1">
            <a:spLocks/>
          </p:cNvSpPr>
          <p:nvPr/>
        </p:nvSpPr>
        <p:spPr>
          <a:xfrm>
            <a:off x="12192000" y="4704029"/>
            <a:ext cx="1524000" cy="9854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accent3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r>
              <a:rPr lang="en-US" sz="1400" dirty="0"/>
              <a:t>Statistical Decision Making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C2CF77-5906-C8D7-7099-53A08367810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9819862" y="4704029"/>
            <a:ext cx="1630015" cy="8130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BAA0EC9-D175-5109-965B-299F298C9189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</a:blip>
          <a:stretch>
            <a:fillRect/>
          </a:stretch>
        </p:blipFill>
        <p:spPr>
          <a:xfrm>
            <a:off x="9819862" y="5830767"/>
            <a:ext cx="1630015" cy="8130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706320A-6E19-7EF1-13E0-9396296FB02F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40907" y="1245704"/>
            <a:ext cx="7200064" cy="3591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1683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8F648E53-A674-2192-7737-52A353F09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15" name="Text Placeholder 31">
            <a:extLst>
              <a:ext uri="{FF2B5EF4-FFF2-40B4-BE49-F238E27FC236}">
                <a16:creationId xmlns:a16="http://schemas.microsoft.com/office/drawing/2014/main" id="{9CAABDAA-D111-FBD4-CA28-C827DE1ADACC}"/>
              </a:ext>
            </a:extLst>
          </p:cNvPr>
          <p:cNvSpPr txBox="1">
            <a:spLocks/>
          </p:cNvSpPr>
          <p:nvPr/>
        </p:nvSpPr>
        <p:spPr>
          <a:xfrm>
            <a:off x="12192000" y="4704029"/>
            <a:ext cx="1524000" cy="9854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accent3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r>
              <a:rPr lang="en-US" sz="1400" dirty="0"/>
              <a:t>Statistical Decision Making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C2CF77-5906-C8D7-7099-53A08367810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36394" y="1196184"/>
            <a:ext cx="7204577" cy="35935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BAA0EC9-D175-5109-965B-299F298C9189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20000"/>
          </a:blip>
          <a:stretch>
            <a:fillRect/>
          </a:stretch>
        </p:blipFill>
        <p:spPr>
          <a:xfrm>
            <a:off x="9819862" y="5830767"/>
            <a:ext cx="1630015" cy="8130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706320A-6E19-7EF1-13E0-9396296FB02F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20000"/>
          </a:blip>
          <a:stretch>
            <a:fillRect/>
          </a:stretch>
        </p:blipFill>
        <p:spPr>
          <a:xfrm>
            <a:off x="9819862" y="3693274"/>
            <a:ext cx="1630015" cy="813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7422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Custom 17">
      <a:dk1>
        <a:srgbClr val="000000"/>
      </a:dk1>
      <a:lt1>
        <a:srgbClr val="FFFFFF"/>
      </a:lt1>
      <a:dk2>
        <a:srgbClr val="FC4EFB"/>
      </a:dk2>
      <a:lt2>
        <a:srgbClr val="E7E6E6"/>
      </a:lt2>
      <a:accent1>
        <a:srgbClr val="FAF24C"/>
      </a:accent1>
      <a:accent2>
        <a:srgbClr val="5EFCAC"/>
      </a:accent2>
      <a:accent3>
        <a:srgbClr val="73EBF9"/>
      </a:accent3>
      <a:accent4>
        <a:srgbClr val="316CFC"/>
      </a:accent4>
      <a:accent5>
        <a:srgbClr val="B059FD"/>
      </a:accent5>
      <a:accent6>
        <a:srgbClr val="9405FC"/>
      </a:accent6>
      <a:hlink>
        <a:srgbClr val="FFFFFF"/>
      </a:hlink>
      <a:folHlink>
        <a:srgbClr val="FFFFFF"/>
      </a:folHlink>
    </a:clrScheme>
    <a:fontScheme name="Custom 15">
      <a:majorFont>
        <a:latin typeface="Biome"/>
        <a:ea typeface=""/>
        <a:cs typeface=""/>
      </a:majorFont>
      <a:minorFont>
        <a:latin typeface="Arial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cientific-Findings_WAC_CP_v10" id="{DFB4E90D-091B-45B9-9CB3-B93AA2CDF265}" vid="{C9138B91-C486-4852-8AB0-95D8040FA95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45E4FC9243B6D449D3D0537B3CFFA10" ma:contentTypeVersion="2" ma:contentTypeDescription="Create a new document." ma:contentTypeScope="" ma:versionID="d03ca803603833b21e5f3ff7db1863ad">
  <xsd:schema xmlns:xsd="http://www.w3.org/2001/XMLSchema" xmlns:xs="http://www.w3.org/2001/XMLSchema" xmlns:p="http://schemas.microsoft.com/office/2006/metadata/properties" xmlns:ns3="17c44121-16a4-4ceb-9a29-bda6ea6a01d7" targetNamespace="http://schemas.microsoft.com/office/2006/metadata/properties" ma:root="true" ma:fieldsID="2dd4748781f9878ef951316610b38c00" ns3:_="">
    <xsd:import namespace="17c44121-16a4-4ceb-9a29-bda6ea6a01d7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7c44121-16a4-4ceb-9a29-bda6ea6a01d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F5C8EA9-978C-49AB-ABF4-9C4D5C6F036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7c44121-16a4-4ceb-9a29-bda6ea6a01d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86D7367-F508-4F80-B02C-79260B726607}">
  <ds:schemaRefs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17c44121-16a4-4ceb-9a29-bda6ea6a01d7"/>
    <ds:schemaRef ds:uri="http://purl.org/dc/elements/1.1/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4C44BFB8-0B48-48D5-A0BA-9317960E8F6C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Scientific findings presentation</Template>
  <TotalTime>110</TotalTime>
  <Words>428</Words>
  <Application>Microsoft Office PowerPoint</Application>
  <PresentationFormat>Widescreen</PresentationFormat>
  <Paragraphs>99</Paragraphs>
  <Slides>18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Arial</vt:lpstr>
      <vt:lpstr>Arial Nova</vt:lpstr>
      <vt:lpstr>Biome</vt:lpstr>
      <vt:lpstr>Biome Light</vt:lpstr>
      <vt:lpstr>Calibri</vt:lpstr>
      <vt:lpstr>Segoe UI</vt:lpstr>
      <vt:lpstr>Office Theme</vt:lpstr>
      <vt:lpstr>Near Earth</vt:lpstr>
      <vt:lpstr>Layout</vt:lpstr>
      <vt:lpstr>Introduction</vt:lpstr>
      <vt:lpstr>Importance of Statistical Analysis</vt:lpstr>
      <vt:lpstr>Overview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Statistical Decision Making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Near Earth</dc:title>
  <dc:creator>Syed Haider Ali</dc:creator>
  <cp:lastModifiedBy>Syed Haider Ali</cp:lastModifiedBy>
  <cp:revision>4</cp:revision>
  <dcterms:created xsi:type="dcterms:W3CDTF">2023-06-02T15:58:57Z</dcterms:created>
  <dcterms:modified xsi:type="dcterms:W3CDTF">2023-06-03T05:12:50Z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0x010100045E4FC9243B6D449D3D0537B3CFFA10</vt:lpwstr>
  </property>
</Properties>
</file>